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3" r:id="rId2"/>
    <p:sldId id="280" r:id="rId3"/>
    <p:sldId id="277" r:id="rId4"/>
    <p:sldId id="281" r:id="rId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11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84" autoAdjust="0"/>
    <p:restoredTop sz="94165" autoAdjust="0"/>
  </p:normalViewPr>
  <p:slideViewPr>
    <p:cSldViewPr>
      <p:cViewPr>
        <p:scale>
          <a:sx n="90" d="100"/>
          <a:sy n="90" d="100"/>
        </p:scale>
        <p:origin x="-234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E213B-5515-4D32-A046-23BAA3848B58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42A1A-0AFB-469E-AF29-993BF074A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94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80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052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4371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29687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1879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4"/>
            <a:ext cx="567428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6867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86820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80815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50738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* 2018 -  год, в котором налогоплвательщик был включен в реестр резидентов ТОСЭР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9365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89549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defTabSz="91423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 dirty="0" smtClean="0"/>
              <a:t>* 2018 -  год, в котором </a:t>
            </a:r>
            <a:r>
              <a:rPr lang="ru-RU" dirty="0" err="1" smtClean="0"/>
              <a:t>налогоплвательщик</a:t>
            </a:r>
            <a:r>
              <a:rPr lang="ru-RU" dirty="0" smtClean="0"/>
              <a:t> был включен в реестр резидентов ТОСЭР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6"/>
            <a:ext cx="620370" cy="63209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 defTabSz="914239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fld id="{3945328A-27D0-410A-9ABE-32B8F677A2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wipe/>
  </p:transition>
  <p:hf hdr="0" dt="0"/>
  <p:txStyles>
    <p:titleStyle>
      <a:lvl1pPr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736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472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2207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943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8641" indent="-318641" algn="l" defTabSz="91417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82096" algn="l" defTabSz="91417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17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2575" indent="-1086718" algn="just" defTabSz="914179" rtl="0" eaLnBrk="1" fontAlgn="base" hangingPunct="1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345078" algn="l" defTabSz="914179" rtl="0" eaLnBrk="1" fontAlgn="base" hangingPunct="1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5328A-27D0-410A-9ABE-32B8F677A26D}" type="slidenum">
              <a:rPr lang="ru-RU" smtClean="0">
                <a:solidFill>
                  <a:prstClr val="white"/>
                </a:solidFill>
              </a:rPr>
              <a:pPr/>
              <a:t>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008112"/>
          </a:xfrm>
        </p:spPr>
        <p:txBody>
          <a:bodyPr/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</a:rPr>
              <a:t>Федеральный закон от 28.11.2025 </a:t>
            </a:r>
            <a:r>
              <a:rPr lang="ru-RU" sz="2000" dirty="0" smtClean="0">
                <a:solidFill>
                  <a:srgbClr val="002060"/>
                </a:solidFill>
              </a:rPr>
              <a:t>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  <a:ea typeface="+mn-ea"/>
                <a:cs typeface="+mn-cs"/>
              </a:rPr>
              <a:t>транспортный </a:t>
            </a:r>
            <a:r>
              <a:rPr lang="ru-RU" sz="1800" dirty="0">
                <a:solidFill>
                  <a:srgbClr val="002060"/>
                </a:solidFill>
                <a:ea typeface="+mn-ea"/>
                <a:cs typeface="+mn-cs"/>
              </a:rPr>
              <a:t>налог п. 2.1 ст. 361.1 НК </a:t>
            </a:r>
            <a:r>
              <a:rPr lang="ru-RU" sz="1800" dirty="0" smtClean="0">
                <a:solidFill>
                  <a:srgbClr val="002060"/>
                </a:solidFill>
                <a:ea typeface="+mn-ea"/>
                <a:cs typeface="+mn-cs"/>
              </a:rPr>
              <a:t>РФ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620" y="1196752"/>
            <a:ext cx="7959812" cy="540060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01.01.2026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тракторы</a:t>
            </a:r>
            <a:r>
              <a:rPr lang="ru-RU" sz="1200" b="1" dirty="0">
                <a:solidFill>
                  <a:srgbClr val="002060"/>
                </a:solidFill>
              </a:rPr>
              <a:t>, самоходные комбайны, самоходные машины для перевозки и внесения минеральных удобрений, специальные и специализированные автотранспортные средства, зарегистрированные на сельскохозяйственных товаропроизводителей и используемые при сельскохозяйственных работах для производства сельскохозяйственной </a:t>
            </a:r>
            <a:r>
              <a:rPr lang="ru-RU" sz="1200" b="1" dirty="0" smtClean="0">
                <a:solidFill>
                  <a:srgbClr val="002060"/>
                </a:solidFill>
              </a:rPr>
              <a:t>продукции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исключаются из перечня объектов не являющихся объектами налогообложения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 одновременно устанавливается налоговая льгота для 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err="1" smtClean="0">
                <a:solidFill>
                  <a:srgbClr val="002060"/>
                </a:solidFill>
              </a:rPr>
              <a:t>сельхозтоваропроизводителей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- в отношении зарегистрированных на них тракторов, самоходных комбайнов, самоходных машин для перевозки и внесения минеральных удобрений, специальных или специализированных автотранспортных средств, используемых в течение налогового периода (независимо от срока фактического использования в течение налогового периода) при сельскохозяйственных работах для производства сельскохозяйственной </a:t>
            </a:r>
            <a:r>
              <a:rPr lang="ru-RU" sz="1600" b="1" dirty="0" smtClean="0">
                <a:solidFill>
                  <a:srgbClr val="002060"/>
                </a:solidFill>
              </a:rPr>
              <a:t>продукции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обязанность предоставления сведения об </a:t>
            </a:r>
            <a:r>
              <a:rPr lang="ru-RU" sz="1200" b="1" dirty="0">
                <a:solidFill>
                  <a:srgbClr val="002060"/>
                </a:solidFill>
              </a:rPr>
              <a:t>указанных </a:t>
            </a:r>
            <a:r>
              <a:rPr lang="ru-RU" sz="1200" b="1" dirty="0" smtClean="0">
                <a:solidFill>
                  <a:srgbClr val="002060"/>
                </a:solidFill>
              </a:rPr>
              <a:t>ТС и </a:t>
            </a:r>
            <a:r>
              <a:rPr lang="ru-RU" sz="1200" b="1" dirty="0">
                <a:solidFill>
                  <a:srgbClr val="002060"/>
                </a:solidFill>
              </a:rPr>
              <a:t>используемых в сельском хозяйстве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 возложена п. 7.2 ст. 362 </a:t>
            </a:r>
            <a:r>
              <a:rPr lang="ru-RU" sz="1200" b="1" dirty="0">
                <a:solidFill>
                  <a:srgbClr val="002060"/>
                </a:solidFill>
              </a:rPr>
              <a:t>НК РФ </a:t>
            </a:r>
            <a:r>
              <a:rPr lang="ru-RU" sz="1200" b="1" dirty="0" smtClean="0">
                <a:solidFill>
                  <a:srgbClr val="002060"/>
                </a:solidFill>
              </a:rPr>
              <a:t>на Федеральный </a:t>
            </a:r>
            <a:r>
              <a:rPr lang="ru-RU" sz="1200" b="1" dirty="0">
                <a:solidFill>
                  <a:srgbClr val="002060"/>
                </a:solidFill>
              </a:rPr>
              <a:t>орган исполнительной власти или уполномоченное им учреждение, являющиеся оператором Единой федеральной государственной информационной системы о землях сельскохозяйственного назначения и землях, используемых или предоставленных для ведения сельского хозяйства в составе земель иных </a:t>
            </a:r>
            <a:r>
              <a:rPr lang="ru-RU" sz="1200" b="1" dirty="0" smtClean="0">
                <a:solidFill>
                  <a:srgbClr val="002060"/>
                </a:solidFill>
              </a:rPr>
              <a:t>категорий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ежеквартально </a:t>
            </a:r>
            <a:r>
              <a:rPr lang="ru-RU" sz="1200" b="1" dirty="0">
                <a:solidFill>
                  <a:srgbClr val="002060"/>
                </a:solidFill>
              </a:rPr>
              <a:t>до 15-го числа месяца, следующего за кварталом, за который представляются указанные </a:t>
            </a:r>
            <a:r>
              <a:rPr lang="ru-RU" sz="1200" b="1" dirty="0" smtClean="0">
                <a:solidFill>
                  <a:srgbClr val="002060"/>
                </a:solidFill>
              </a:rPr>
              <a:t>сведения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256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5328A-27D0-410A-9ABE-32B8F677A26D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008112"/>
          </a:xfrm>
        </p:spPr>
        <p:txBody>
          <a:bodyPr/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</a:rPr>
              <a:t>Федеральный закон от 28.11.2025 </a:t>
            </a:r>
            <a:r>
              <a:rPr lang="ru-RU" sz="2000" dirty="0" smtClean="0">
                <a:solidFill>
                  <a:srgbClr val="002060"/>
                </a:solidFill>
              </a:rPr>
              <a:t>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налогоплательщики-организации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620" y="1340768"/>
            <a:ext cx="7887804" cy="5256584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01.01.2027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транспортный налог, налог </a:t>
            </a:r>
            <a:r>
              <a:rPr lang="ru-RU" sz="1600" b="1" dirty="0">
                <a:solidFill>
                  <a:srgbClr val="002060"/>
                </a:solidFill>
              </a:rPr>
              <a:t>на имущество организаций в отношении имущества, налоговая база по которому определяется как кадастровая </a:t>
            </a:r>
            <a:r>
              <a:rPr lang="ru-RU" sz="1600" b="1" dirty="0" smtClean="0">
                <a:solidFill>
                  <a:srgbClr val="002060"/>
                </a:solidFill>
              </a:rPr>
              <a:t>стоимость, земельный налог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п. 1 ст. 362, п. 7 ст. 382, п. 1 ст. 396 НК РФ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сумма </a:t>
            </a:r>
            <a:r>
              <a:rPr lang="ru-RU" sz="1600" b="1" dirty="0">
                <a:solidFill>
                  <a:srgbClr val="002060"/>
                </a:solidFill>
              </a:rPr>
              <a:t>налога (сумма авансового платежа по налогу) </a:t>
            </a:r>
            <a:r>
              <a:rPr lang="ru-RU" sz="1600" b="1" dirty="0">
                <a:solidFill>
                  <a:srgbClr val="FF0000"/>
                </a:solidFill>
              </a:rPr>
              <a:t>исчисляется налоговыми органами</a:t>
            </a:r>
            <a:r>
              <a:rPr lang="ru-RU" sz="1600" b="1" dirty="0">
                <a:solidFill>
                  <a:srgbClr val="002060"/>
                </a:solidFill>
              </a:rPr>
              <a:t> на основании сведений органов (организаций, должностных лиц</a:t>
            </a:r>
            <a:r>
              <a:rPr lang="ru-RU" sz="1600" b="1" dirty="0" smtClean="0">
                <a:solidFill>
                  <a:srgbClr val="002060"/>
                </a:solidFill>
              </a:rPr>
              <a:t>), </a:t>
            </a:r>
            <a:r>
              <a:rPr lang="ru-RU" sz="1600" b="1" dirty="0">
                <a:solidFill>
                  <a:srgbClr val="002060"/>
                </a:solidFill>
              </a:rPr>
              <a:t>представленных в налоговые органы в соответствии с </a:t>
            </a:r>
            <a:r>
              <a:rPr lang="ru-RU" sz="1600" b="1" dirty="0" smtClean="0">
                <a:solidFill>
                  <a:srgbClr val="002060"/>
                </a:solidFill>
              </a:rPr>
              <a:t>НК РФ </a:t>
            </a:r>
            <a:r>
              <a:rPr lang="ru-RU" sz="1600" b="1" dirty="0">
                <a:solidFill>
                  <a:srgbClr val="002060"/>
                </a:solidFill>
              </a:rPr>
              <a:t>и другими федеральными </a:t>
            </a:r>
            <a:r>
              <a:rPr lang="ru-RU" sz="1600" b="1" dirty="0" smtClean="0">
                <a:solidFill>
                  <a:srgbClr val="002060"/>
                </a:solidFill>
              </a:rPr>
              <a:t>законами</a:t>
            </a:r>
            <a:endParaRPr lang="ru-RU" sz="1600" b="1" dirty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п. 1 ст. 363</a:t>
            </a:r>
            <a:r>
              <a:rPr lang="ru-RU" sz="1600" b="1" dirty="0">
                <a:solidFill>
                  <a:srgbClr val="002060"/>
                </a:solidFill>
              </a:rPr>
              <a:t>, абз. 2 п. 1 </a:t>
            </a:r>
            <a:r>
              <a:rPr lang="ru-RU" sz="1600" b="1" dirty="0" smtClean="0">
                <a:solidFill>
                  <a:srgbClr val="002060"/>
                </a:solidFill>
              </a:rPr>
              <a:t>ст. 383, абз. 2 п. 1 ст. 397  </a:t>
            </a:r>
            <a:r>
              <a:rPr lang="ru-RU" sz="1600" b="1" dirty="0">
                <a:solidFill>
                  <a:srgbClr val="002060"/>
                </a:solidFill>
              </a:rPr>
              <a:t>НК РФ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налог </a:t>
            </a:r>
            <a:r>
              <a:rPr lang="ru-RU" sz="1600" b="1" dirty="0">
                <a:solidFill>
                  <a:srgbClr val="002060"/>
                </a:solidFill>
              </a:rPr>
              <a:t>подлежит уплате и в срок не позднее 28 марта года, следующего за истекшим налоговым периодом, авансовые платежи по налогу подлежат уплате в срок не позднее 28-го числа второго месяца,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следующего за истекшим отчетным периодом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абз. 1 п. 2 ст. 363, п</a:t>
            </a:r>
            <a:r>
              <a:rPr lang="ru-RU" sz="1600" b="1" dirty="0">
                <a:solidFill>
                  <a:srgbClr val="002060"/>
                </a:solidFill>
              </a:rPr>
              <a:t>. 2 ст. 383, п. 2 ст. 397 НК РФ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налог </a:t>
            </a:r>
            <a:r>
              <a:rPr lang="ru-RU" sz="1600" b="1" dirty="0">
                <a:solidFill>
                  <a:srgbClr val="002060"/>
                </a:solidFill>
              </a:rPr>
              <a:t>подлежит уплате </a:t>
            </a:r>
            <a:r>
              <a:rPr lang="ru-RU" sz="1600" b="1" dirty="0" smtClean="0">
                <a:solidFill>
                  <a:srgbClr val="002060"/>
                </a:solidFill>
              </a:rPr>
              <a:t>налогоплательщиками-организациями </a:t>
            </a:r>
            <a:r>
              <a:rPr lang="ru-RU" sz="1600" b="1" dirty="0" smtClean="0">
                <a:solidFill>
                  <a:srgbClr val="FF0000"/>
                </a:solidFill>
              </a:rPr>
              <a:t>на </a:t>
            </a:r>
            <a:r>
              <a:rPr lang="ru-RU" sz="1600" b="1" dirty="0">
                <a:solidFill>
                  <a:srgbClr val="FF0000"/>
                </a:solidFill>
              </a:rPr>
              <a:t>основании </a:t>
            </a:r>
            <a:r>
              <a:rPr lang="ru-RU" sz="1600" b="1" dirty="0">
                <a:solidFill>
                  <a:srgbClr val="002060"/>
                </a:solidFill>
              </a:rPr>
              <a:t>сообщения об исчисленной сумме налога, </a:t>
            </a:r>
            <a:r>
              <a:rPr lang="ru-RU" sz="1600" b="1" dirty="0">
                <a:solidFill>
                  <a:srgbClr val="FF0000"/>
                </a:solidFill>
              </a:rPr>
              <a:t>направляемого налоговым </a:t>
            </a:r>
            <a:r>
              <a:rPr lang="ru-RU" sz="1600" b="1" dirty="0" smtClean="0">
                <a:solidFill>
                  <a:srgbClr val="FF0000"/>
                </a:solidFill>
              </a:rPr>
              <a:t>органом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4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5328A-27D0-410A-9ABE-32B8F677A26D}" type="slidenum">
              <a:rPr lang="ru-RU" smtClean="0"/>
              <a:t>3</a:t>
            </a:fld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008112"/>
          </a:xfrm>
        </p:spPr>
        <p:txBody>
          <a:bodyPr/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</a:rPr>
              <a:t>Федеральный закон от 28.11.2025 </a:t>
            </a:r>
            <a:r>
              <a:rPr lang="ru-RU" sz="2000" dirty="0" smtClean="0">
                <a:solidFill>
                  <a:srgbClr val="002060"/>
                </a:solidFill>
              </a:rPr>
              <a:t>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налогоплательщики-организации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620" y="1340768"/>
            <a:ext cx="7887804" cy="5256584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</a:rPr>
              <a:t>с 01.01.2027</a:t>
            </a:r>
          </a:p>
          <a:p>
            <a:pPr lvl="0" algn="ctr"/>
            <a:r>
              <a:rPr lang="ru-RU" sz="1600" b="1" dirty="0">
                <a:solidFill>
                  <a:srgbClr val="002060"/>
                </a:solidFill>
              </a:rPr>
              <a:t>транспортный налог, налог на имущество организаций в отношении имущества, налоговая база по которому определяется как кадастровая стоимость, земельный налог</a:t>
            </a:r>
          </a:p>
          <a:p>
            <a:pPr lvl="0" algn="ctr"/>
            <a:endParaRPr lang="ru-RU" sz="1600" b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1600" b="1" dirty="0" smtClean="0">
                <a:solidFill>
                  <a:srgbClr val="002060"/>
                </a:solidFill>
              </a:rPr>
              <a:t>абз. 5 п. 1 ст. 363, абз</a:t>
            </a:r>
            <a:r>
              <a:rPr lang="ru-RU" sz="1600" b="1" dirty="0">
                <a:solidFill>
                  <a:srgbClr val="002060"/>
                </a:solidFill>
              </a:rPr>
              <a:t>. 2 п. 1 ст. </a:t>
            </a:r>
            <a:r>
              <a:rPr lang="ru-RU" sz="1600" b="1" dirty="0" smtClean="0">
                <a:solidFill>
                  <a:srgbClr val="002060"/>
                </a:solidFill>
              </a:rPr>
              <a:t>383, абз. 5 п. 1 ст. 397 НК РФ</a:t>
            </a:r>
          </a:p>
          <a:p>
            <a:pPr lvl="0" algn="ctr"/>
            <a:r>
              <a:rPr lang="ru-RU" sz="1600" b="1" dirty="0" smtClean="0">
                <a:solidFill>
                  <a:srgbClr val="002060"/>
                </a:solidFill>
              </a:rPr>
              <a:t>налог </a:t>
            </a:r>
            <a:r>
              <a:rPr lang="ru-RU" sz="1600" b="1" dirty="0">
                <a:solidFill>
                  <a:srgbClr val="002060"/>
                </a:solidFill>
              </a:rPr>
              <a:t>(авансовый платеж по налогу), исчисленный на основании сведений, влекущих </a:t>
            </a:r>
            <a:r>
              <a:rPr lang="ru-RU" sz="1600" b="1" dirty="0">
                <a:solidFill>
                  <a:srgbClr val="FF0000"/>
                </a:solidFill>
              </a:rPr>
              <a:t>исчисление (перерасчет) </a:t>
            </a:r>
            <a:r>
              <a:rPr lang="ru-RU" sz="1600" b="1" dirty="0">
                <a:solidFill>
                  <a:srgbClr val="002060"/>
                </a:solidFill>
              </a:rPr>
              <a:t>суммы налога (авансового платежа по налогу) </a:t>
            </a:r>
            <a:r>
              <a:rPr lang="ru-RU" sz="1600" b="1" dirty="0">
                <a:solidFill>
                  <a:srgbClr val="FF0000"/>
                </a:solidFill>
              </a:rPr>
              <a:t>за предыдущие налоговые (отчетные) периоды</a:t>
            </a:r>
            <a:r>
              <a:rPr lang="ru-RU" sz="1600" b="1" dirty="0">
                <a:solidFill>
                  <a:srgbClr val="002060"/>
                </a:solidFill>
              </a:rPr>
              <a:t>, подлежит уплате </a:t>
            </a:r>
            <a:r>
              <a:rPr 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sz="1600" b="1" dirty="0">
                <a:solidFill>
                  <a:srgbClr val="002060"/>
                </a:solidFill>
              </a:rPr>
              <a:t>срок не позднее 28-го числа месяца, следующего за месяцем, в котором сформировано сообщение об исчисленной налоговым органом сумме налога (авансового платежа по налогу) за соответствующий период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lvl="0" algn="ctr"/>
            <a:endParaRPr lang="ru-RU" sz="1600" b="1" dirty="0">
              <a:solidFill>
                <a:srgbClr val="002060"/>
              </a:solidFill>
            </a:endParaRPr>
          </a:p>
          <a:p>
            <a:pPr lvl="0" algn="ctr"/>
            <a:r>
              <a:rPr lang="ru-RU" sz="1600" b="1" dirty="0">
                <a:solidFill>
                  <a:srgbClr val="FF0000"/>
                </a:solidFill>
              </a:rPr>
              <a:t>Сейчас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– уплата налога производится в срок </a:t>
            </a:r>
            <a:r>
              <a:rPr lang="ru-RU" sz="1600" b="1" dirty="0">
                <a:solidFill>
                  <a:srgbClr val="002060"/>
                </a:solidFill>
              </a:rPr>
              <a:t>не позднее 28 февраля года, следующего за истекшим налоговым </a:t>
            </a:r>
            <a:r>
              <a:rPr lang="ru-RU" sz="1600" b="1" dirty="0" smtClean="0">
                <a:solidFill>
                  <a:srgbClr val="002060"/>
                </a:solidFill>
              </a:rPr>
              <a:t>периодом, авансовых платежей в срок </a:t>
            </a:r>
            <a:r>
              <a:rPr lang="ru-RU" sz="1600" b="1" dirty="0">
                <a:solidFill>
                  <a:srgbClr val="002060"/>
                </a:solidFill>
              </a:rPr>
              <a:t>не позднее 28-го числа месяца, следующего за истекшим отчетным </a:t>
            </a:r>
            <a:r>
              <a:rPr lang="ru-RU" sz="1600" b="1" dirty="0" smtClean="0">
                <a:solidFill>
                  <a:srgbClr val="002060"/>
                </a:solidFill>
              </a:rPr>
              <a:t>периодом</a:t>
            </a:r>
            <a:endParaRPr lang="ru-RU" sz="1600" b="1" dirty="0">
              <a:solidFill>
                <a:srgbClr val="002060"/>
              </a:solidFill>
            </a:endParaRPr>
          </a:p>
          <a:p>
            <a:pPr lvl="0" algn="ctr"/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57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5328A-27D0-410A-9ABE-32B8F677A26D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008112"/>
          </a:xfrm>
        </p:spPr>
        <p:txBody>
          <a:bodyPr/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</a:rPr>
              <a:t>реализация </a:t>
            </a:r>
            <a:r>
              <a:rPr lang="ru-RU" sz="2000" dirty="0">
                <a:solidFill>
                  <a:srgbClr val="002060"/>
                </a:solidFill>
              </a:rPr>
              <a:t>положений ст. 19.1 Федерального закона от 24.07.2002 </a:t>
            </a:r>
            <a:r>
              <a:rPr lang="ru-RU" sz="2000" dirty="0" smtClean="0">
                <a:solidFill>
                  <a:srgbClr val="002060"/>
                </a:solidFill>
              </a:rPr>
              <a:t>№101-ФЗ </a:t>
            </a:r>
            <a:r>
              <a:rPr lang="ru-RU" sz="2000" dirty="0">
                <a:solidFill>
                  <a:srgbClr val="002060"/>
                </a:solidFill>
              </a:rPr>
              <a:t>«Об обороте земель сельскохозяйственного назначения»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620" y="1340768"/>
            <a:ext cx="7887804" cy="5256584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орган местного самоуправления (ОМСУ) </a:t>
            </a:r>
            <a:r>
              <a:rPr lang="ru-RU" sz="1600" b="1" dirty="0">
                <a:solidFill>
                  <a:srgbClr val="002060"/>
                </a:solidFill>
              </a:rPr>
              <a:t>с 1 марта 2025 </a:t>
            </a:r>
            <a:r>
              <a:rPr lang="ru-RU" sz="1600" b="1" dirty="0" smtClean="0">
                <a:solidFill>
                  <a:srgbClr val="002060"/>
                </a:solidFill>
              </a:rPr>
              <a:t>определяет </a:t>
            </a:r>
            <a:r>
              <a:rPr lang="ru-RU" sz="1600" b="1" dirty="0">
                <a:solidFill>
                  <a:srgbClr val="002060"/>
                </a:solidFill>
              </a:rPr>
              <a:t>размеры земельных долей, выраженные в гектарах или балло-гектарах,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sz="1600" b="1" dirty="0">
                <a:solidFill>
                  <a:srgbClr val="002060"/>
                </a:solidFill>
              </a:rPr>
              <a:t>виде простой правильной </a:t>
            </a:r>
            <a:r>
              <a:rPr lang="ru-RU" sz="1600" b="1" dirty="0" smtClean="0">
                <a:solidFill>
                  <a:srgbClr val="002060"/>
                </a:solidFill>
              </a:rPr>
              <a:t>дроби</a:t>
            </a: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 /п. </a:t>
            </a:r>
            <a:r>
              <a:rPr lang="ru-RU" sz="1600" b="1" dirty="0">
                <a:solidFill>
                  <a:srgbClr val="002060"/>
                </a:solidFill>
              </a:rPr>
              <a:t>4 ст. </a:t>
            </a:r>
            <a:r>
              <a:rPr lang="ru-RU" sz="1600" b="1" dirty="0" smtClean="0">
                <a:solidFill>
                  <a:srgbClr val="002060"/>
                </a:solidFill>
              </a:rPr>
              <a:t>15, п.п. </a:t>
            </a:r>
            <a:r>
              <a:rPr lang="ru-RU" sz="1600" b="1" dirty="0">
                <a:solidFill>
                  <a:srgbClr val="002060"/>
                </a:solidFill>
              </a:rPr>
              <a:t>8 - 11 ст. 19.1 Закона № </a:t>
            </a:r>
            <a:r>
              <a:rPr lang="ru-RU" sz="1600" b="1" dirty="0" smtClean="0">
                <a:solidFill>
                  <a:srgbClr val="002060"/>
                </a:solidFill>
              </a:rPr>
              <a:t>101-ФЗ/ </a:t>
            </a:r>
          </a:p>
          <a:p>
            <a:pPr indent="450215" algn="just">
              <a:spcAft>
                <a:spcPts val="0"/>
              </a:spcAft>
            </a:pPr>
            <a:endParaRPr lang="ru-RU" sz="1600" b="1" dirty="0" smtClean="0">
              <a:solidFill>
                <a:srgbClr val="002060"/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результаты </a:t>
            </a:r>
            <a:r>
              <a:rPr lang="ru-RU" sz="1600" b="1" dirty="0">
                <a:solidFill>
                  <a:srgbClr val="002060"/>
                </a:solidFill>
              </a:rPr>
              <a:t>определения размеров долей утверждаются решением </a:t>
            </a:r>
            <a:r>
              <a:rPr lang="ru-RU" sz="1600" b="1" dirty="0" smtClean="0">
                <a:solidFill>
                  <a:srgbClr val="002060"/>
                </a:solidFill>
              </a:rPr>
              <a:t>ОМСУ</a:t>
            </a: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 </a:t>
            </a: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решение ОМСУ опубликовывается </a:t>
            </a:r>
            <a:r>
              <a:rPr lang="ru-RU" sz="1600" b="1" dirty="0">
                <a:solidFill>
                  <a:srgbClr val="002060"/>
                </a:solidFill>
              </a:rPr>
              <a:t>в </a:t>
            </a:r>
            <a:r>
              <a:rPr lang="ru-RU" sz="1600" b="1" dirty="0" smtClean="0">
                <a:solidFill>
                  <a:srgbClr val="002060"/>
                </a:solidFill>
              </a:rPr>
              <a:t>3-х дневный </a:t>
            </a:r>
            <a:r>
              <a:rPr lang="ru-RU" sz="1600" b="1" dirty="0">
                <a:solidFill>
                  <a:srgbClr val="002060"/>
                </a:solidFill>
              </a:rPr>
              <a:t>срок </a:t>
            </a:r>
            <a:r>
              <a:rPr lang="ru-RU" sz="1600" b="1" dirty="0" smtClean="0">
                <a:solidFill>
                  <a:srgbClr val="002060"/>
                </a:solidFill>
              </a:rPr>
              <a:t>и </a:t>
            </a:r>
            <a:r>
              <a:rPr lang="ru-RU" sz="1600" b="1" dirty="0">
                <a:solidFill>
                  <a:srgbClr val="002060"/>
                </a:solidFill>
              </a:rPr>
              <a:t>размещается на официальном сайте </a:t>
            </a:r>
            <a:r>
              <a:rPr lang="ru-RU" sz="1600" b="1" dirty="0" smtClean="0">
                <a:solidFill>
                  <a:srgbClr val="002060"/>
                </a:solidFill>
              </a:rPr>
              <a:t>ОМСУ </a:t>
            </a:r>
            <a:r>
              <a:rPr lang="ru-RU" sz="1600" b="1" dirty="0">
                <a:solidFill>
                  <a:srgbClr val="002060"/>
                </a:solidFill>
              </a:rPr>
              <a:t>в сети «</a:t>
            </a:r>
            <a:r>
              <a:rPr lang="ru-RU" sz="1600" b="1" dirty="0" smtClean="0">
                <a:solidFill>
                  <a:srgbClr val="002060"/>
                </a:solidFill>
              </a:rPr>
              <a:t>Интернет»</a:t>
            </a:r>
          </a:p>
          <a:p>
            <a:pPr indent="450215" algn="ctr">
              <a:spcAft>
                <a:spcPts val="0"/>
              </a:spcAft>
            </a:pPr>
            <a:endParaRPr lang="ru-RU" sz="1600" b="1" dirty="0">
              <a:solidFill>
                <a:srgbClr val="002060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ОМСУ </a:t>
            </a:r>
            <a:r>
              <a:rPr lang="ru-RU" sz="1600" b="1" dirty="0">
                <a:solidFill>
                  <a:srgbClr val="002060"/>
                </a:solidFill>
              </a:rPr>
              <a:t>по истечении тридцати дней с даты опубликования </a:t>
            </a:r>
            <a:r>
              <a:rPr lang="ru-RU" sz="1600" b="1" dirty="0" smtClean="0">
                <a:solidFill>
                  <a:srgbClr val="002060"/>
                </a:solidFill>
              </a:rPr>
              <a:t>решения </a:t>
            </a:r>
            <a:r>
              <a:rPr lang="ru-RU" sz="1600" b="1" dirty="0">
                <a:solidFill>
                  <a:srgbClr val="002060"/>
                </a:solidFill>
              </a:rPr>
              <a:t>обеспечивает внесение изменений в сведения, содержащиеся в Едином государственном реестре </a:t>
            </a:r>
            <a:r>
              <a:rPr lang="ru-RU" sz="1600" b="1" dirty="0" smtClean="0">
                <a:solidFill>
                  <a:srgbClr val="002060"/>
                </a:solidFill>
              </a:rPr>
              <a:t>недвижимости, </a:t>
            </a:r>
            <a:r>
              <a:rPr lang="ru-RU" sz="1600" b="1" dirty="0">
                <a:solidFill>
                  <a:srgbClr val="002060"/>
                </a:solidFill>
              </a:rPr>
              <a:t>в отношении размера доли в порядке, установленном Законом № </a:t>
            </a:r>
            <a:r>
              <a:rPr lang="ru-RU" sz="1600" b="1" dirty="0" smtClean="0">
                <a:solidFill>
                  <a:srgbClr val="002060"/>
                </a:solidFill>
              </a:rPr>
              <a:t>218-ФЗ</a:t>
            </a:r>
          </a:p>
          <a:p>
            <a:pPr indent="450215" algn="ctr">
              <a:spcAft>
                <a:spcPts val="0"/>
              </a:spcAft>
            </a:pPr>
            <a:endParaRPr lang="ru-RU" sz="1600" b="1" dirty="0">
              <a:solidFill>
                <a:srgbClr val="002060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из ЕГРН сведения передаются органами Росреестра в 10 </a:t>
            </a:r>
            <a:r>
              <a:rPr lang="ru-RU" sz="1600" b="1" dirty="0" err="1" smtClean="0">
                <a:solidFill>
                  <a:srgbClr val="002060"/>
                </a:solidFill>
              </a:rPr>
              <a:t>дневный</a:t>
            </a:r>
            <a:r>
              <a:rPr lang="ru-RU" sz="1600" b="1" dirty="0" smtClean="0">
                <a:solidFill>
                  <a:srgbClr val="002060"/>
                </a:solidFill>
              </a:rPr>
              <a:t> срок в налоговые органы для вовлечения в налоговый оборот </a:t>
            </a:r>
          </a:p>
          <a:p>
            <a:pPr indent="450215" algn="ctr">
              <a:spcAft>
                <a:spcPts val="0"/>
              </a:spcAft>
            </a:pPr>
            <a:endParaRPr lang="ru-RU" sz="1600" b="1" dirty="0">
              <a:solidFill>
                <a:srgbClr val="002060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458 ЗУ</a:t>
            </a:r>
            <a:endParaRPr lang="ru-RU" sz="1600" b="1" dirty="0">
              <a:solidFill>
                <a:srgbClr val="002060"/>
              </a:solidFill>
            </a:endParaRPr>
          </a:p>
          <a:p>
            <a:pPr indent="450215" algn="just">
              <a:spcAft>
                <a:spcPts val="0"/>
              </a:spcAft>
            </a:pPr>
            <a:endParaRPr lang="ru-RU" sz="1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855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1619</TotalTime>
  <Words>680</Words>
  <Application>Microsoft Office PowerPoint</Application>
  <PresentationFormat>Экран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Тема1</vt:lpstr>
      <vt:lpstr>Федеральный закон от 28.11.2025 № 425-ФЗ транспортный налог п. 2.1 ст. 361.1 НК РФ</vt:lpstr>
      <vt:lpstr>Федеральный закон от 28.11.2025 № 425-ФЗ налогоплательщики-организации</vt:lpstr>
      <vt:lpstr>Федеральный закон от 28.11.2025 № 425-ФЗ налогоплательщики-организации</vt:lpstr>
      <vt:lpstr>реализация положений ст. 19.1 Федерального закона от 24.07.2002 №101-ФЗ «Об обороте земель сельскохозяйственного назначения»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Шиянова Марина Валерьевна</dc:creator>
  <cp:lastModifiedBy>Тарасова Ирина Петровна</cp:lastModifiedBy>
  <cp:revision>318</cp:revision>
  <cp:lastPrinted>2024-03-26T11:37:02Z</cp:lastPrinted>
  <dcterms:created xsi:type="dcterms:W3CDTF">2021-02-11T08:13:01Z</dcterms:created>
  <dcterms:modified xsi:type="dcterms:W3CDTF">2026-02-17T11:44:41Z</dcterms:modified>
</cp:coreProperties>
</file>